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278" r:id="rId13"/>
    <p:sldId id="295" r:id="rId14"/>
    <p:sldId id="279" r:id="rId15"/>
    <p:sldId id="280" r:id="rId16"/>
    <p:sldId id="282" r:id="rId17"/>
    <p:sldId id="299" r:id="rId18"/>
    <p:sldId id="283" r:id="rId19"/>
    <p:sldId id="302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26" r:id="rId49"/>
    <p:sldId id="317" r:id="rId50"/>
    <p:sldId id="327" r:id="rId51"/>
    <p:sldId id="329" r:id="rId52"/>
    <p:sldId id="318" r:id="rId53"/>
    <p:sldId id="330" r:id="rId54"/>
    <p:sldId id="331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41AE76"/>
    <a:srgbClr val="08519C"/>
    <a:srgbClr val="4292C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5" autoAdjust="0"/>
    <p:restoredTop sz="94464" autoAdjust="0"/>
  </p:normalViewPr>
  <p:slideViewPr>
    <p:cSldViewPr snapToGrid="0">
      <p:cViewPr>
        <p:scale>
          <a:sx n="33" d="100"/>
          <a:sy n="33" d="100"/>
        </p:scale>
        <p:origin x="160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68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640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6084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8594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637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variables</a:t>
            </a:r>
            <a:r>
              <a:rPr lang="fr-CA" sz="4000" dirty="0"/>
              <a:t> impliqués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8EC1C5-9F69-4D69-A022-93D4C79DD7F0}"/>
              </a:ext>
            </a:extLst>
          </p:cNvPr>
          <p:cNvSpPr txBox="1"/>
          <p:nvPr/>
        </p:nvSpPr>
        <p:spPr>
          <a:xfrm>
            <a:off x="-10547870" y="-3581399"/>
            <a:ext cx="1525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FF0000"/>
                </a:solidFill>
              </a:rPr>
              <a:t>Statistiques inférentielles</a:t>
            </a:r>
            <a:br>
              <a:rPr lang="fr-CA" sz="4800" b="1" dirty="0">
                <a:solidFill>
                  <a:srgbClr val="FF0000"/>
                </a:solidFill>
              </a:rPr>
            </a:br>
            <a:r>
              <a:rPr lang="fr-CA" sz="4800" b="1" dirty="0">
                <a:solidFill>
                  <a:srgbClr val="FF0000"/>
                </a:solidFill>
              </a:rPr>
              <a:t>(</a:t>
            </a:r>
            <a:r>
              <a:rPr lang="fr-CA" sz="4000" b="1" dirty="0">
                <a:solidFill>
                  <a:srgbClr val="FF0000"/>
                </a:solidFill>
              </a:rPr>
              <a:t>Raisonnement DÉDUCTIF)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66106-4591-4DD4-89C8-6AA57C8EC55A}"/>
              </a:ext>
            </a:extLst>
          </p:cNvPr>
          <p:cNvSpPr txBox="1"/>
          <p:nvPr/>
        </p:nvSpPr>
        <p:spPr>
          <a:xfrm>
            <a:off x="6096000" y="-3581399"/>
            <a:ext cx="17920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08519C"/>
                </a:solidFill>
              </a:rPr>
              <a:t>Apprentissage machine</a:t>
            </a:r>
            <a:br>
              <a:rPr lang="fr-CA" sz="4800" b="1" dirty="0">
                <a:solidFill>
                  <a:srgbClr val="08519C"/>
                </a:solidFill>
              </a:rPr>
            </a:br>
            <a:r>
              <a:rPr lang="fr-CA" sz="4800" b="1" dirty="0">
                <a:solidFill>
                  <a:srgbClr val="08519C"/>
                </a:solidFill>
              </a:rPr>
              <a:t>(</a:t>
            </a:r>
            <a:r>
              <a:rPr lang="fr-CA" sz="4000" b="1" dirty="0">
                <a:solidFill>
                  <a:srgbClr val="08519C"/>
                </a:solidFill>
              </a:rPr>
              <a:t>Raisonnement INDUCTIF)</a:t>
            </a:r>
          </a:p>
        </p:txBody>
      </p:sp>
    </p:spTree>
    <p:extLst>
      <p:ext uri="{BB962C8B-B14F-4D97-AF65-F5344CB8AC3E}">
        <p14:creationId xmlns:p14="http://schemas.microsoft.com/office/powerpoint/2010/main" val="40836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75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blipFill>
                <a:blip r:embed="rId3"/>
                <a:stretch>
                  <a:fillRect l="-746" t="-1117" b="-136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 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5" y="14999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 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F56ABE3B-A37F-46F3-89AC-DD9E06D65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63058"/>
              </p:ext>
            </p:extLst>
          </p:nvPr>
        </p:nvGraphicFramePr>
        <p:xfrm>
          <a:off x="-2290333" y="7149507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Classification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fonction de perte inclura alors généralement :</a:t>
                </a: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ou plusieurs de ces mesures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terme de régularisation</a:t>
                </a:r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blipFill>
                <a:blip r:embed="rId3"/>
                <a:stretch>
                  <a:fillRect l="-986" t="-6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520C5087-40E4-4525-8DD5-A7D45639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78321"/>
              </p:ext>
            </p:extLst>
          </p:nvPr>
        </p:nvGraphicFramePr>
        <p:xfrm>
          <a:off x="-2290333" y="9490632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On souhaite modifier les colonnes.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Modifier l’espace des caractéristiques dans lequel sont distribués les exemples.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Visualisation des données: dimensionnalité élevée vers dimensionnalité faible.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Pré-traitement des données: par exemple, pour réduire la complexité du modèle si </a:t>
            </a:r>
            <a:r>
              <a:rPr lang="fr-CA" sz="3600" i="1" dirty="0"/>
              <a:t>N </a:t>
            </a:r>
            <a:r>
              <a:rPr lang="fr-CA" sz="3600" dirty="0"/>
              <a:t>est faible.</a:t>
            </a:r>
          </a:p>
          <a:p>
            <a:pPr marL="2571750" lvl="4" indent="-742950">
              <a:buFont typeface="Arial" panose="020B0604020202020204" pitchFamily="34" charset="0"/>
              <a:buChar char="•"/>
            </a:pPr>
            <a:r>
              <a:rPr lang="fr-CA" sz="3600" dirty="0"/>
              <a:t>Éviter une trop grande variance du modèle. Éviter le surapprentissage.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942301" y="13028076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verrons aux cours 2 à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Ex. Construire une première nouvelle dimension, à partir des données, </a:t>
            </a:r>
            <a:r>
              <a:rPr lang="fr-CA" sz="3600" b="1" dirty="0"/>
              <a:t>permettant de minimiser la variabilité </a:t>
            </a:r>
            <a:br>
              <a:rPr lang="fr-CA" sz="3600" b="1" dirty="0"/>
            </a:br>
            <a:r>
              <a:rPr lang="fr-CA" sz="3600" b="1" dirty="0"/>
              <a:t>dans les observations.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260" r="-602542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102260" r="-700563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102260" r="-602542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2260" r="-500845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2260" r="-402260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2260" r="-30112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2260" r="-20197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2260" r="-101408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2260" r="-1695" b="-3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201124" r="-700563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01124" r="-602542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1124" r="-500845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1124" r="-402260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1124" r="-30112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1124" r="-20197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1124" r="-101408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1124" r="-1695" b="-2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302825" r="-700563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302825" r="-602542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1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402825" r="-700563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402825" r="-602542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11038301" y="10157057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C5CEB2-2F8F-4430-947F-AB32771B6EB0}"/>
              </a:ext>
            </a:extLst>
          </p:cNvPr>
          <p:cNvGrpSpPr/>
          <p:nvPr/>
        </p:nvGrpSpPr>
        <p:grpSpPr>
          <a:xfrm>
            <a:off x="-7042650" y="10906355"/>
            <a:ext cx="15069050" cy="6074914"/>
            <a:chOff x="3884602" y="5589777"/>
            <a:chExt cx="2453174" cy="9577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C7107-66C6-433E-A41E-395FD861899E}"/>
                </a:ext>
              </a:extLst>
            </p:cNvPr>
            <p:cNvGrpSpPr/>
            <p:nvPr/>
          </p:nvGrpSpPr>
          <p:grpSpPr>
            <a:xfrm>
              <a:off x="3884602" y="5589777"/>
              <a:ext cx="1623660" cy="957757"/>
              <a:chOff x="5913587" y="2557188"/>
              <a:chExt cx="6560497" cy="386987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1F320A-97A3-4CCB-B370-91850A425403}"/>
                  </a:ext>
                </a:extLst>
              </p:cNvPr>
              <p:cNvSpPr txBox="1"/>
              <p:nvPr/>
            </p:nvSpPr>
            <p:spPr>
              <a:xfrm>
                <a:off x="11252776" y="5006219"/>
                <a:ext cx="122130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(2)</a:t>
                </a:r>
                <a:endParaRPr lang="fr-CA" sz="4000" b="1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326CC0-5592-4054-A0F1-5B1481CA85CD}"/>
                  </a:ext>
                </a:extLst>
              </p:cNvPr>
              <p:cNvSpPr txBox="1"/>
              <p:nvPr/>
            </p:nvSpPr>
            <p:spPr>
              <a:xfrm>
                <a:off x="6422524" y="5628263"/>
                <a:ext cx="193538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(1)</a:t>
                </a:r>
                <a:endParaRPr lang="fr-CA" sz="4000" b="1" dirty="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361F3-B60C-45B4-95B8-2569F9639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2449" y="2817392"/>
                <a:ext cx="3403538" cy="107813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C72DF6-0D84-4E83-9883-DBF87105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714"/>
                <a:ext cx="2166449" cy="208508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EA0CA95-4692-4B00-8F34-8E071CD6C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6621" y="3903688"/>
                <a:ext cx="1623963" cy="252337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46B06F6-B0DB-4E52-85B6-8FB761F0D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3217" y="4912322"/>
                <a:ext cx="3933861" cy="1514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Ellipse 35">
                <a:extLst>
                  <a:ext uri="{FF2B5EF4-FFF2-40B4-BE49-F238E27FC236}">
                    <a16:creationId xmlns:a16="http://schemas.microsoft.com/office/drawing/2014/main" id="{272341F6-9F40-4590-94CC-B1E45215ED86}"/>
                  </a:ext>
                </a:extLst>
              </p:cNvPr>
              <p:cNvSpPr/>
              <p:nvPr/>
            </p:nvSpPr>
            <p:spPr>
              <a:xfrm rot="943502">
                <a:off x="7557966" y="492223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6" name="Ellipse 36">
                <a:extLst>
                  <a:ext uri="{FF2B5EF4-FFF2-40B4-BE49-F238E27FC236}">
                    <a16:creationId xmlns:a16="http://schemas.microsoft.com/office/drawing/2014/main" id="{D025344A-E902-4D95-95DF-39772E846936}"/>
                  </a:ext>
                </a:extLst>
              </p:cNvPr>
              <p:cNvSpPr/>
              <p:nvPr/>
            </p:nvSpPr>
            <p:spPr>
              <a:xfrm rot="943502">
                <a:off x="8158960" y="40649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7" name="Ellipse 37">
                <a:extLst>
                  <a:ext uri="{FF2B5EF4-FFF2-40B4-BE49-F238E27FC236}">
                    <a16:creationId xmlns:a16="http://schemas.microsoft.com/office/drawing/2014/main" id="{83326F5A-053F-433E-AC72-651F558734D8}"/>
                  </a:ext>
                </a:extLst>
              </p:cNvPr>
              <p:cNvSpPr/>
              <p:nvPr/>
            </p:nvSpPr>
            <p:spPr>
              <a:xfrm rot="943502">
                <a:off x="8429900" y="491229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8" name="Ellipse 38">
                <a:extLst>
                  <a:ext uri="{FF2B5EF4-FFF2-40B4-BE49-F238E27FC236}">
                    <a16:creationId xmlns:a16="http://schemas.microsoft.com/office/drawing/2014/main" id="{0BCFE2F5-97D1-4EF4-8CB0-66F963397648}"/>
                  </a:ext>
                </a:extLst>
              </p:cNvPr>
              <p:cNvSpPr/>
              <p:nvPr/>
            </p:nvSpPr>
            <p:spPr>
              <a:xfrm rot="943502">
                <a:off x="9195547" y="39756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9" name="Ellipse 39">
                <a:extLst>
                  <a:ext uri="{FF2B5EF4-FFF2-40B4-BE49-F238E27FC236}">
                    <a16:creationId xmlns:a16="http://schemas.microsoft.com/office/drawing/2014/main" id="{307E9B7B-7034-4C95-B6A7-D81379B307F4}"/>
                  </a:ext>
                </a:extLst>
              </p:cNvPr>
              <p:cNvSpPr/>
              <p:nvPr/>
            </p:nvSpPr>
            <p:spPr>
              <a:xfrm rot="943502">
                <a:off x="9237270" y="37436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0" name="Ellipse 40">
                <a:extLst>
                  <a:ext uri="{FF2B5EF4-FFF2-40B4-BE49-F238E27FC236}">
                    <a16:creationId xmlns:a16="http://schemas.microsoft.com/office/drawing/2014/main" id="{ADA8CC87-6826-4EA5-8817-73810EB531AE}"/>
                  </a:ext>
                </a:extLst>
              </p:cNvPr>
              <p:cNvSpPr/>
              <p:nvPr/>
            </p:nvSpPr>
            <p:spPr>
              <a:xfrm rot="943502">
                <a:off x="10038631" y="4097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1" name="Ellipse 41">
                <a:extLst>
                  <a:ext uri="{FF2B5EF4-FFF2-40B4-BE49-F238E27FC236}">
                    <a16:creationId xmlns:a16="http://schemas.microsoft.com/office/drawing/2014/main" id="{5F737631-6FE7-4913-980D-A89265977E72}"/>
                  </a:ext>
                </a:extLst>
              </p:cNvPr>
              <p:cNvSpPr/>
              <p:nvPr/>
            </p:nvSpPr>
            <p:spPr>
              <a:xfrm rot="943502">
                <a:off x="9839944" y="382938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2" name="Ellipse 42">
                <a:extLst>
                  <a:ext uri="{FF2B5EF4-FFF2-40B4-BE49-F238E27FC236}">
                    <a16:creationId xmlns:a16="http://schemas.microsoft.com/office/drawing/2014/main" id="{1C3995C4-9F33-4CF8-8023-918347AC13C4}"/>
                  </a:ext>
                </a:extLst>
              </p:cNvPr>
              <p:cNvSpPr/>
              <p:nvPr/>
            </p:nvSpPr>
            <p:spPr>
              <a:xfrm rot="943502">
                <a:off x="10805821" y="40179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3" name="Ellipse 48">
                <a:extLst>
                  <a:ext uri="{FF2B5EF4-FFF2-40B4-BE49-F238E27FC236}">
                    <a16:creationId xmlns:a16="http://schemas.microsoft.com/office/drawing/2014/main" id="{F8A6C3B8-4B67-455C-8354-89A651FCF7F7}"/>
                  </a:ext>
                </a:extLst>
              </p:cNvPr>
              <p:cNvSpPr/>
              <p:nvPr/>
            </p:nvSpPr>
            <p:spPr>
              <a:xfrm rot="943502">
                <a:off x="11195282" y="401008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4" name="Ellipse 35">
                <a:extLst>
                  <a:ext uri="{FF2B5EF4-FFF2-40B4-BE49-F238E27FC236}">
                    <a16:creationId xmlns:a16="http://schemas.microsoft.com/office/drawing/2014/main" id="{8A991467-AD15-43B4-8658-42960DAAB729}"/>
                  </a:ext>
                </a:extLst>
              </p:cNvPr>
              <p:cNvSpPr/>
              <p:nvPr/>
            </p:nvSpPr>
            <p:spPr>
              <a:xfrm rot="943502">
                <a:off x="6522922" y="495906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5" name="Ellipse 35">
                <a:extLst>
                  <a:ext uri="{FF2B5EF4-FFF2-40B4-BE49-F238E27FC236}">
                    <a16:creationId xmlns:a16="http://schemas.microsoft.com/office/drawing/2014/main" id="{2CC2577A-FC00-4EF9-BFB8-F79B3E5EE497}"/>
                  </a:ext>
                </a:extLst>
              </p:cNvPr>
              <p:cNvSpPr/>
              <p:nvPr/>
            </p:nvSpPr>
            <p:spPr>
              <a:xfrm rot="943502">
                <a:off x="6894969" y="458647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6" name="Ellipse 35">
                <a:extLst>
                  <a:ext uri="{FF2B5EF4-FFF2-40B4-BE49-F238E27FC236}">
                    <a16:creationId xmlns:a16="http://schemas.microsoft.com/office/drawing/2014/main" id="{E5CCB9EF-61AD-43F5-A9DE-C3F4B0FF7EDE}"/>
                  </a:ext>
                </a:extLst>
              </p:cNvPr>
              <p:cNvSpPr/>
              <p:nvPr/>
            </p:nvSpPr>
            <p:spPr>
              <a:xfrm rot="943502">
                <a:off x="7164885" y="48703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7" name="Ellipse 35">
                <a:extLst>
                  <a:ext uri="{FF2B5EF4-FFF2-40B4-BE49-F238E27FC236}">
                    <a16:creationId xmlns:a16="http://schemas.microsoft.com/office/drawing/2014/main" id="{B05084E5-6415-4ED8-9BC0-982A8413297A}"/>
                  </a:ext>
                </a:extLst>
              </p:cNvPr>
              <p:cNvSpPr/>
              <p:nvPr/>
            </p:nvSpPr>
            <p:spPr>
              <a:xfrm rot="943502">
                <a:off x="7037165" y="4476530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8" name="Ellipse 35">
                <a:extLst>
                  <a:ext uri="{FF2B5EF4-FFF2-40B4-BE49-F238E27FC236}">
                    <a16:creationId xmlns:a16="http://schemas.microsoft.com/office/drawing/2014/main" id="{B97C86DD-ADDB-42C8-87ED-3809748E454D}"/>
                  </a:ext>
                </a:extLst>
              </p:cNvPr>
              <p:cNvSpPr/>
              <p:nvPr/>
            </p:nvSpPr>
            <p:spPr>
              <a:xfrm rot="943502">
                <a:off x="7555906" y="425758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9" name="Ellipse 35">
                <a:extLst>
                  <a:ext uri="{FF2B5EF4-FFF2-40B4-BE49-F238E27FC236}">
                    <a16:creationId xmlns:a16="http://schemas.microsoft.com/office/drawing/2014/main" id="{35F91537-B4D8-4899-BE45-6D5B518E0BB3}"/>
                  </a:ext>
                </a:extLst>
              </p:cNvPr>
              <p:cNvSpPr/>
              <p:nvPr/>
            </p:nvSpPr>
            <p:spPr>
              <a:xfrm rot="943502">
                <a:off x="7871507" y="49021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0" name="Ellipse 35">
                <a:extLst>
                  <a:ext uri="{FF2B5EF4-FFF2-40B4-BE49-F238E27FC236}">
                    <a16:creationId xmlns:a16="http://schemas.microsoft.com/office/drawing/2014/main" id="{0B12C925-BF9D-4D8A-9480-3A0E55E04C78}"/>
                  </a:ext>
                </a:extLst>
              </p:cNvPr>
              <p:cNvSpPr/>
              <p:nvPr/>
            </p:nvSpPr>
            <p:spPr>
              <a:xfrm rot="943502">
                <a:off x="8143756" y="4625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1" name="Ellipse 35">
                <a:extLst>
                  <a:ext uri="{FF2B5EF4-FFF2-40B4-BE49-F238E27FC236}">
                    <a16:creationId xmlns:a16="http://schemas.microsoft.com/office/drawing/2014/main" id="{4AD417D6-10BB-4234-972C-D6AC16D483F8}"/>
                  </a:ext>
                </a:extLst>
              </p:cNvPr>
              <p:cNvSpPr/>
              <p:nvPr/>
            </p:nvSpPr>
            <p:spPr>
              <a:xfrm rot="943502">
                <a:off x="7873237" y="43563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2" name="Ellipse 35">
                <a:extLst>
                  <a:ext uri="{FF2B5EF4-FFF2-40B4-BE49-F238E27FC236}">
                    <a16:creationId xmlns:a16="http://schemas.microsoft.com/office/drawing/2014/main" id="{86E8F982-1AED-4599-92C0-711C10638308}"/>
                  </a:ext>
                </a:extLst>
              </p:cNvPr>
              <p:cNvSpPr/>
              <p:nvPr/>
            </p:nvSpPr>
            <p:spPr>
              <a:xfrm rot="943502">
                <a:off x="8250541" y="3633429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3" name="Ellipse 35">
                <a:extLst>
                  <a:ext uri="{FF2B5EF4-FFF2-40B4-BE49-F238E27FC236}">
                    <a16:creationId xmlns:a16="http://schemas.microsoft.com/office/drawing/2014/main" id="{E01BAE38-4E45-4421-9D55-052B7CA74D3C}"/>
                  </a:ext>
                </a:extLst>
              </p:cNvPr>
              <p:cNvSpPr/>
              <p:nvPr/>
            </p:nvSpPr>
            <p:spPr>
              <a:xfrm rot="943502">
                <a:off x="10472065" y="392743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4" name="Ellipse 35">
                <a:extLst>
                  <a:ext uri="{FF2B5EF4-FFF2-40B4-BE49-F238E27FC236}">
                    <a16:creationId xmlns:a16="http://schemas.microsoft.com/office/drawing/2014/main" id="{0F83A0A6-F9C3-4599-AF94-5DB250773648}"/>
                  </a:ext>
                </a:extLst>
              </p:cNvPr>
              <p:cNvSpPr/>
              <p:nvPr/>
            </p:nvSpPr>
            <p:spPr>
              <a:xfrm rot="943502">
                <a:off x="8663997" y="385831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5" name="Ellipse 35">
                <a:extLst>
                  <a:ext uri="{FF2B5EF4-FFF2-40B4-BE49-F238E27FC236}">
                    <a16:creationId xmlns:a16="http://schemas.microsoft.com/office/drawing/2014/main" id="{9D518E22-D894-4239-8366-16E3EE5A550B}"/>
                  </a:ext>
                </a:extLst>
              </p:cNvPr>
              <p:cNvSpPr/>
              <p:nvPr/>
            </p:nvSpPr>
            <p:spPr>
              <a:xfrm rot="943502">
                <a:off x="9839944" y="4526357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58DC45AA-FD46-4251-BC3B-AB5385D640A7}"/>
                  </a:ext>
                </a:extLst>
              </p:cNvPr>
              <p:cNvSpPr/>
              <p:nvPr/>
            </p:nvSpPr>
            <p:spPr>
              <a:xfrm rot="943502">
                <a:off x="8628475" y="443152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7" name="Ellipse 35">
                <a:extLst>
                  <a:ext uri="{FF2B5EF4-FFF2-40B4-BE49-F238E27FC236}">
                    <a16:creationId xmlns:a16="http://schemas.microsoft.com/office/drawing/2014/main" id="{470FCE29-572B-4C37-8C4C-FB790C8C8988}"/>
                  </a:ext>
                </a:extLst>
              </p:cNvPr>
              <p:cNvSpPr/>
              <p:nvPr/>
            </p:nvSpPr>
            <p:spPr>
              <a:xfrm rot="943502">
                <a:off x="8848606" y="355828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8" name="Ellipse 35">
                <a:extLst>
                  <a:ext uri="{FF2B5EF4-FFF2-40B4-BE49-F238E27FC236}">
                    <a16:creationId xmlns:a16="http://schemas.microsoft.com/office/drawing/2014/main" id="{DFEDC0EC-2E88-4FB9-8328-46CB3CFC77AF}"/>
                  </a:ext>
                </a:extLst>
              </p:cNvPr>
              <p:cNvSpPr/>
              <p:nvPr/>
            </p:nvSpPr>
            <p:spPr>
              <a:xfrm rot="943502">
                <a:off x="9336519" y="452382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9" name="Ellipse 35">
                <a:extLst>
                  <a:ext uri="{FF2B5EF4-FFF2-40B4-BE49-F238E27FC236}">
                    <a16:creationId xmlns:a16="http://schemas.microsoft.com/office/drawing/2014/main" id="{5EEDFAB8-1EBD-4D47-8C64-0DB69D9FA125}"/>
                  </a:ext>
                </a:extLst>
              </p:cNvPr>
              <p:cNvSpPr/>
              <p:nvPr/>
            </p:nvSpPr>
            <p:spPr>
              <a:xfrm rot="943502">
                <a:off x="9543888" y="48284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0" name="Ellipse 35">
                <a:extLst>
                  <a:ext uri="{FF2B5EF4-FFF2-40B4-BE49-F238E27FC236}">
                    <a16:creationId xmlns:a16="http://schemas.microsoft.com/office/drawing/2014/main" id="{0F8329F9-D072-45FB-B1C8-448AE5016F15}"/>
                  </a:ext>
                </a:extLst>
              </p:cNvPr>
              <p:cNvSpPr/>
              <p:nvPr/>
            </p:nvSpPr>
            <p:spPr>
              <a:xfrm rot="943502">
                <a:off x="10213291" y="462627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1" name="Ellipse 35">
                <a:extLst>
                  <a:ext uri="{FF2B5EF4-FFF2-40B4-BE49-F238E27FC236}">
                    <a16:creationId xmlns:a16="http://schemas.microsoft.com/office/drawing/2014/main" id="{8C1753C1-6D79-4FB2-98C6-DEA304163B5C}"/>
                  </a:ext>
                </a:extLst>
              </p:cNvPr>
              <p:cNvSpPr/>
              <p:nvPr/>
            </p:nvSpPr>
            <p:spPr>
              <a:xfrm rot="943502">
                <a:off x="10471745" y="427947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2" name="Ellipse 35">
                <a:extLst>
                  <a:ext uri="{FF2B5EF4-FFF2-40B4-BE49-F238E27FC236}">
                    <a16:creationId xmlns:a16="http://schemas.microsoft.com/office/drawing/2014/main" id="{93773E92-438D-421C-9076-3293544FF060}"/>
                  </a:ext>
                </a:extLst>
              </p:cNvPr>
              <p:cNvSpPr/>
              <p:nvPr/>
            </p:nvSpPr>
            <p:spPr>
              <a:xfrm rot="943502">
                <a:off x="9137482" y="433726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3" name="Ellipse 35">
                <a:extLst>
                  <a:ext uri="{FF2B5EF4-FFF2-40B4-BE49-F238E27FC236}">
                    <a16:creationId xmlns:a16="http://schemas.microsoft.com/office/drawing/2014/main" id="{44F822BF-B690-474B-A8AE-CD02B37D7EA0}"/>
                  </a:ext>
                </a:extLst>
              </p:cNvPr>
              <p:cNvSpPr/>
              <p:nvPr/>
            </p:nvSpPr>
            <p:spPr>
              <a:xfrm rot="943502">
                <a:off x="8820866" y="404929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 dirty="0"/>
              </a:p>
            </p:txBody>
          </p:sp>
          <p:sp>
            <p:nvSpPr>
              <p:cNvPr id="44" name="Ellipse 35">
                <a:extLst>
                  <a:ext uri="{FF2B5EF4-FFF2-40B4-BE49-F238E27FC236}">
                    <a16:creationId xmlns:a16="http://schemas.microsoft.com/office/drawing/2014/main" id="{FB2F8E21-1EC2-4B60-99D5-2AE7A0D0D6B5}"/>
                  </a:ext>
                </a:extLst>
              </p:cNvPr>
              <p:cNvSpPr/>
              <p:nvPr/>
            </p:nvSpPr>
            <p:spPr>
              <a:xfrm rot="943502">
                <a:off x="9568809" y="406840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5" name="Ellipse 35">
                <a:extLst>
                  <a:ext uri="{FF2B5EF4-FFF2-40B4-BE49-F238E27FC236}">
                    <a16:creationId xmlns:a16="http://schemas.microsoft.com/office/drawing/2014/main" id="{EE49D5DA-68CD-4C90-AA61-1E0DB9F1C08D}"/>
                  </a:ext>
                </a:extLst>
              </p:cNvPr>
              <p:cNvSpPr/>
              <p:nvPr/>
            </p:nvSpPr>
            <p:spPr>
              <a:xfrm rot="943502">
                <a:off x="9424637" y="357081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6" name="Ellipse 35">
                <a:extLst>
                  <a:ext uri="{FF2B5EF4-FFF2-40B4-BE49-F238E27FC236}">
                    <a16:creationId xmlns:a16="http://schemas.microsoft.com/office/drawing/2014/main" id="{8BF769ED-5E4E-4155-A20F-55308F19B527}"/>
                  </a:ext>
                </a:extLst>
              </p:cNvPr>
              <p:cNvSpPr/>
              <p:nvPr/>
            </p:nvSpPr>
            <p:spPr>
              <a:xfrm rot="943502">
                <a:off x="8952346" y="486172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6CE762-69DD-418B-9896-97C34F9D5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65985" y="2557188"/>
                <a:ext cx="178881" cy="137220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647922-0358-4E96-8977-8A3A51FD9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587" y="3545010"/>
                <a:ext cx="197867" cy="1382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47DAB3-F75C-4C25-81B8-DEC87B5B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6937" y="3547879"/>
                <a:ext cx="934816" cy="34765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B67EA14-C8F2-4B4F-8B19-A37534C61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99773" y="4986809"/>
                <a:ext cx="18616" cy="13755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212C04-39CA-4B37-BC92-99990147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0899" y="2567230"/>
                <a:ext cx="748722" cy="99098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60954-11E6-476D-B02F-CD732CF83128}"/>
                </a:ext>
              </a:extLst>
            </p:cNvPr>
            <p:cNvSpPr/>
            <p:nvPr/>
          </p:nvSpPr>
          <p:spPr>
            <a:xfrm rot="21014503">
              <a:off x="3989173" y="5833435"/>
              <a:ext cx="1262138" cy="447480"/>
            </a:xfrm>
            <a:prstGeom prst="ellipse">
              <a:avLst/>
            </a:prstGeom>
            <a:noFill/>
            <a:ln w="28575">
              <a:solidFill>
                <a:srgbClr val="41A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40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329AE7-58E3-45CB-8CD0-ECA42E9DDD17}"/>
                </a:ext>
              </a:extLst>
            </p:cNvPr>
            <p:cNvCxnSpPr>
              <a:stCxn id="10" idx="2"/>
              <a:endCxn id="10" idx="6"/>
            </p:cNvCxnSpPr>
            <p:nvPr/>
          </p:nvCxnSpPr>
          <p:spPr>
            <a:xfrm flipV="1">
              <a:off x="3998304" y="5950214"/>
              <a:ext cx="1243876" cy="213922"/>
            </a:xfrm>
            <a:prstGeom prst="straightConnector1">
              <a:avLst/>
            </a:prstGeom>
            <a:ln w="76200">
              <a:solidFill>
                <a:srgbClr val="006D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/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dirty="0">
                      <a:solidFill>
                        <a:srgbClr val="006D2C"/>
                      </a:solidFill>
                    </a:rPr>
                    <a:t>Nouvelle </a:t>
                  </a:r>
                  <a:br>
                    <a:rPr lang="fr-CA" sz="4000" dirty="0">
                      <a:solidFill>
                        <a:srgbClr val="006D2C"/>
                      </a:solidFill>
                    </a:rPr>
                  </a:br>
                  <a:r>
                    <a:rPr lang="fr-CA" sz="4000" dirty="0">
                      <a:solidFill>
                        <a:srgbClr val="006D2C"/>
                      </a:solidFill>
                    </a:rPr>
                    <a:t>Dimension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  <m:sup>
                          <m:r>
                            <a:rPr lang="fr-CA" sz="4000" b="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fr-CA" sz="4000" dirty="0">
                    <a:solidFill>
                      <a:srgbClr val="006D2C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blipFill>
                  <a:blip r:embed="rId5"/>
                  <a:stretch>
                    <a:fillRect l="-3259" t="-7692" b="-1794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717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On souhaite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Dégager une structure </a:t>
            </a:r>
            <a:r>
              <a:rPr lang="fr-CA" sz="3600" b="1" dirty="0"/>
              <a:t>catégorielle</a:t>
            </a:r>
            <a:r>
              <a:rPr lang="fr-CA" sz="3600" dirty="0"/>
              <a:t> intrinsèque aux données.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787900" y="11681440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695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0562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0562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0562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0562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0562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0562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4066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les verrons aux cours 2 à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Incluant par exemple 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Minimiser la variabilité à l’intérieur des classes.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Maximiser la distance entre les classes.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Difficulté: déterminer le nombre de groupements que contiendra le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Nous verrons différentes métriques aux cours 2 à 4, par exemple « méthode du coude », « silhouette », « GAP », etc.</a:t>
            </a: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28632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sélectionner un algorithme, mais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4086</Words>
  <Application>Microsoft Office PowerPoint</Application>
  <PresentationFormat>Widescreen</PresentationFormat>
  <Paragraphs>1401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191</cp:revision>
  <dcterms:created xsi:type="dcterms:W3CDTF">2019-10-19T13:38:13Z</dcterms:created>
  <dcterms:modified xsi:type="dcterms:W3CDTF">2019-10-28T12:37:43Z</dcterms:modified>
</cp:coreProperties>
</file>